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Nanum Gothic" panose="020B0600000101010101" charset="-127"/>
      <p:regular r:id="rId8"/>
    </p:embeddedFont>
    <p:embeddedFont>
      <p:font typeface="Nanum Gothic Bold" panose="020B0600000101010101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video" Target="https://www.youtube.com/embed/HwRqTtaFNa8?feature=oembed" TargetMode="External"/><Relationship Id="rId7" Type="http://schemas.openxmlformats.org/officeDocument/2006/relationships/image" Target="../media/image12.jpeg"/><Relationship Id="rId2" Type="http://schemas.openxmlformats.org/officeDocument/2006/relationships/video" Target="https://www.youtube.com/watch?v=osXqNzoKJI0" TargetMode="External"/><Relationship Id="rId1" Type="http://schemas.openxmlformats.org/officeDocument/2006/relationships/video" Target="https://www.youtube.com/watch?v=HwRqTtaFNa8" TargetMode="External"/><Relationship Id="rId6" Type="http://schemas.openxmlformats.org/officeDocument/2006/relationships/image" Target="../media/image11.jpeg"/><Relationship Id="rId5" Type="http://schemas.openxmlformats.org/officeDocument/2006/relationships/slideLayout" Target="../slideLayouts/slideLayout7.xml"/><Relationship Id="rId4" Type="http://schemas.openxmlformats.org/officeDocument/2006/relationships/video" Target="https://www.youtube.com/embed/osXqNzoKJI0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Nanum Gothic"/>
                </a:rPr>
                <a:t>2022182018 서가은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524001" y="3299120"/>
            <a:ext cx="14249400" cy="193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3000" dirty="0" err="1">
                <a:solidFill>
                  <a:srgbClr val="152544"/>
                </a:solidFill>
                <a:ea typeface="DoHyeon Bold"/>
              </a:rPr>
              <a:t>알파인</a:t>
            </a:r>
            <a:r>
              <a:rPr lang="en-US" sz="130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13000" dirty="0" err="1">
                <a:solidFill>
                  <a:srgbClr val="152544"/>
                </a:solidFill>
                <a:ea typeface="DoHyeon Bold"/>
              </a:rPr>
              <a:t>스키</a:t>
            </a:r>
            <a:r>
              <a:rPr lang="en-US" sz="130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13000" dirty="0" err="1">
                <a:solidFill>
                  <a:srgbClr val="152544"/>
                </a:solidFill>
                <a:ea typeface="DoHyeon Bold"/>
              </a:rPr>
              <a:t>대회전</a:t>
            </a:r>
            <a:endParaRPr lang="en-US" sz="13000" dirty="0">
              <a:solidFill>
                <a:srgbClr val="152544"/>
              </a:solidFill>
              <a:ea typeface="DoHyeon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5041" y="1104397"/>
            <a:ext cx="9118160" cy="8153903"/>
            <a:chOff x="0" y="0"/>
            <a:chExt cx="3084415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415" cy="2758234"/>
            </a:xfrm>
            <a:custGeom>
              <a:avLst/>
              <a:gdLst/>
              <a:ahLst/>
              <a:cxnLst/>
              <a:rect l="l" t="t" r="r" b="b"/>
              <a:pathLst>
                <a:path w="3084415" h="2758234">
                  <a:moveTo>
                    <a:pt x="2959955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2633774"/>
                  </a:lnTo>
                  <a:cubicBezTo>
                    <a:pt x="3084415" y="2702354"/>
                    <a:pt x="3028535" y="2758234"/>
                    <a:pt x="2959955" y="27582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497790" y="1433802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675320" y="1812091"/>
            <a:ext cx="3404928" cy="6738515"/>
          </a:xfrm>
          <a:custGeom>
            <a:avLst/>
            <a:gdLst/>
            <a:ahLst/>
            <a:cxnLst/>
            <a:rect l="l" t="t" r="r" b="b"/>
            <a:pathLst>
              <a:path w="3404928" h="6738515">
                <a:moveTo>
                  <a:pt x="0" y="0"/>
                </a:moveTo>
                <a:lnTo>
                  <a:pt x="3404928" y="0"/>
                </a:lnTo>
                <a:lnTo>
                  <a:pt x="3404928" y="6738515"/>
                </a:lnTo>
                <a:lnTo>
                  <a:pt x="0" y="673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219926" y="2006235"/>
            <a:ext cx="2720104" cy="2051412"/>
          </a:xfrm>
          <a:custGeom>
            <a:avLst/>
            <a:gdLst/>
            <a:ahLst/>
            <a:cxnLst/>
            <a:rect l="l" t="t" r="r" b="b"/>
            <a:pathLst>
              <a:path w="2720104" h="2051412">
                <a:moveTo>
                  <a:pt x="0" y="0"/>
                </a:moveTo>
                <a:lnTo>
                  <a:pt x="2720104" y="0"/>
                </a:lnTo>
                <a:lnTo>
                  <a:pt x="2720104" y="2051411"/>
                </a:lnTo>
                <a:lnTo>
                  <a:pt x="0" y="205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4255260" y="4446244"/>
            <a:ext cx="2684770" cy="1381182"/>
          </a:xfrm>
          <a:custGeom>
            <a:avLst/>
            <a:gdLst/>
            <a:ahLst/>
            <a:cxnLst/>
            <a:rect l="l" t="t" r="r" b="b"/>
            <a:pathLst>
              <a:path w="2684770" h="1381182">
                <a:moveTo>
                  <a:pt x="0" y="0"/>
                </a:moveTo>
                <a:lnTo>
                  <a:pt x="2684770" y="0"/>
                </a:lnTo>
                <a:lnTo>
                  <a:pt x="2684770" y="1381182"/>
                </a:lnTo>
                <a:lnTo>
                  <a:pt x="0" y="1381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4255260" y="6185438"/>
            <a:ext cx="2684770" cy="2097333"/>
          </a:xfrm>
          <a:custGeom>
            <a:avLst/>
            <a:gdLst/>
            <a:ahLst/>
            <a:cxnLst/>
            <a:rect l="l" t="t" r="r" b="b"/>
            <a:pathLst>
              <a:path w="2684770" h="2097333">
                <a:moveTo>
                  <a:pt x="0" y="0"/>
                </a:moveTo>
                <a:lnTo>
                  <a:pt x="2684770" y="0"/>
                </a:lnTo>
                <a:lnTo>
                  <a:pt x="2684770" y="2097333"/>
                </a:lnTo>
                <a:lnTo>
                  <a:pt x="0" y="2097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7258918" y="2465025"/>
            <a:ext cx="8846404" cy="5343620"/>
            <a:chOff x="0" y="0"/>
            <a:chExt cx="11795206" cy="712482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71450"/>
              <a:ext cx="11795206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152544"/>
                  </a:solidFill>
                  <a:ea typeface="DoHyeon Bold"/>
                </a:rPr>
                <a:t>게임 컨셉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874690"/>
              <a:ext cx="11795206" cy="5250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알파인 스키 대회전을 모티브로 하여 만들었다.</a:t>
              </a:r>
            </a:p>
            <a:p>
              <a:pPr algn="just">
                <a:lnSpc>
                  <a:spcPts val="3510"/>
                </a:lnSpc>
              </a:pPr>
              <a:endParaRPr lang="en-US" sz="2700">
                <a:solidFill>
                  <a:srgbClr val="152544"/>
                </a:solidFill>
                <a:ea typeface="Nanum Gothic"/>
              </a:endParaRP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종스크롤 게임, 타이밍에 맞춰서 캐릭터를 조종하여,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양 기문 사이를 통과해야 하는 게임이다.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화면 가장자리에 닿으면 안되기에,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계속 좌우로 움직여야 하는 집중도가 필요한 게임이다.</a:t>
              </a:r>
            </a:p>
            <a:p>
              <a:pPr algn="just">
                <a:lnSpc>
                  <a:spcPts val="3510"/>
                </a:lnSpc>
              </a:pPr>
              <a:endParaRPr lang="en-US" sz="2700">
                <a:solidFill>
                  <a:srgbClr val="152544"/>
                </a:solidFill>
                <a:ea typeface="Nanum Gothic"/>
              </a:endParaRP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참고 게임1 : 마리오와 소닉 밴쿠버 동계 올림픽 – 알파인 스키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참고 게임2 : 미니게임 천국 - 돌아돌아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028700" y="2217385"/>
            <a:ext cx="7678539" cy="43191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68828" y="952500"/>
            <a:ext cx="395034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Nanum Gothic"/>
              </a:rPr>
              <a:t>예시 게임 진행 영상 </a:t>
            </a:r>
          </a:p>
        </p:txBody>
      </p:sp>
      <p:pic>
        <p:nvPicPr>
          <p:cNvPr id="4" name="Picture 4"/>
          <p:cNvPicPr>
            <a:picLocks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9693099" y="2248980"/>
            <a:ext cx="7566201" cy="4255988"/>
          </a:xfrm>
          <a:prstGeom prst="rect">
            <a:avLst/>
          </a:prstGeom>
        </p:spPr>
      </p:pic>
      <p:pic>
        <p:nvPicPr>
          <p:cNvPr id="5" name="온라인 미디어 4" title="미니게임천국 돌아돌아 98만점 공략">
            <a:hlinkClick r:id="" action="ppaction://media"/>
            <a:extLst>
              <a:ext uri="{FF2B5EF4-FFF2-40B4-BE49-F238E27FC236}">
                <a16:creationId xmlns:a16="http://schemas.microsoft.com/office/drawing/2014/main" id="{E09D6030-435E-3AFA-B6A2-659D582DFEF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1028700" y="2217385"/>
            <a:ext cx="7678539" cy="4338375"/>
          </a:xfrm>
          <a:prstGeom prst="rect">
            <a:avLst/>
          </a:prstGeom>
        </p:spPr>
      </p:pic>
      <p:pic>
        <p:nvPicPr>
          <p:cNvPr id="6" name="온라인 미디어 5" title="마리오와소닉 벤쿠버동계올림픽wii 알파인스키 활강">
            <a:hlinkClick r:id="" action="ppaction://media"/>
            <a:extLst>
              <a:ext uri="{FF2B5EF4-FFF2-40B4-BE49-F238E27FC236}">
                <a16:creationId xmlns:a16="http://schemas.microsoft.com/office/drawing/2014/main" id="{03CF3A44-C539-2FC2-B3BD-3C4DDFEE30C5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8"/>
          <a:stretch>
            <a:fillRect/>
          </a:stretch>
        </p:blipFill>
        <p:spPr>
          <a:xfrm>
            <a:off x="9693099" y="2248980"/>
            <a:ext cx="7566201" cy="4274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7530" y="3452160"/>
            <a:ext cx="4889686" cy="3382680"/>
          </a:xfrm>
          <a:custGeom>
            <a:avLst/>
            <a:gdLst/>
            <a:ahLst/>
            <a:cxnLst/>
            <a:rect l="l" t="t" r="r" b="b"/>
            <a:pathLst>
              <a:path w="4889686" h="3382680">
                <a:moveTo>
                  <a:pt x="0" y="0"/>
                </a:moveTo>
                <a:lnTo>
                  <a:pt x="4889686" y="0"/>
                </a:lnTo>
                <a:lnTo>
                  <a:pt x="4889686" y="3382680"/>
                </a:lnTo>
                <a:lnTo>
                  <a:pt x="0" y="338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071377" y="2722106"/>
            <a:ext cx="3765905" cy="4842789"/>
          </a:xfrm>
          <a:custGeom>
            <a:avLst/>
            <a:gdLst/>
            <a:ahLst/>
            <a:cxnLst/>
            <a:rect l="l" t="t" r="r" b="b"/>
            <a:pathLst>
              <a:path w="3765905" h="4842789">
                <a:moveTo>
                  <a:pt x="0" y="0"/>
                </a:moveTo>
                <a:lnTo>
                  <a:pt x="3765906" y="0"/>
                </a:lnTo>
                <a:lnTo>
                  <a:pt x="3765906" y="4842788"/>
                </a:lnTo>
                <a:lnTo>
                  <a:pt x="0" y="484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784406" y="7862235"/>
            <a:ext cx="4145245" cy="1396065"/>
            <a:chOff x="0" y="0"/>
            <a:chExt cx="5526993" cy="1861420"/>
          </a:xfrm>
        </p:grpSpPr>
        <p:sp>
          <p:nvSpPr>
            <p:cNvPr id="6" name="TextBox 6"/>
            <p:cNvSpPr txBox="1"/>
            <p:nvPr/>
          </p:nvSpPr>
          <p:spPr>
            <a:xfrm>
              <a:off x="0" y="688293"/>
              <a:ext cx="5526993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난이도에 따라 경로 거리와 시작 속도가 달라진다.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난이도 설정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71377" y="7862235"/>
            <a:ext cx="4145245" cy="2310465"/>
            <a:chOff x="0" y="0"/>
            <a:chExt cx="5526993" cy="3080620"/>
          </a:xfrm>
        </p:grpSpPr>
        <p:sp>
          <p:nvSpPr>
            <p:cNvPr id="9" name="TextBox 9"/>
            <p:cNvSpPr txBox="1"/>
            <p:nvPr/>
          </p:nvSpPr>
          <p:spPr>
            <a:xfrm>
              <a:off x="0" y="688293"/>
              <a:ext cx="5526993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게임 시작시 플레이어는 부스터를 모으고 출발한다. 부스터 게이지에 맞춰서 출발하면 돌진 효과를 얻는다.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시작 화면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58348" y="7862235"/>
            <a:ext cx="4289231" cy="2310465"/>
            <a:chOff x="0" y="0"/>
            <a:chExt cx="5718975" cy="30806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88293"/>
              <a:ext cx="5718975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플레이어는 양 기문 사이를 통과해야 한다. 캐릭터는 계속 좌 또는 우 방향으로 이동하며, 화면 가장자리에 닿지 않도록 해야한다.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71897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플레이 화면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24995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게임 진행 흐름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2A619C-06A2-F045-D533-6B72025D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453" y="2755898"/>
            <a:ext cx="3765905" cy="480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9887" y="2741723"/>
            <a:ext cx="3730618" cy="5048770"/>
          </a:xfrm>
          <a:custGeom>
            <a:avLst/>
            <a:gdLst/>
            <a:ahLst/>
            <a:cxnLst/>
            <a:rect l="l" t="t" r="r" b="b"/>
            <a:pathLst>
              <a:path w="3730618" h="5048770">
                <a:moveTo>
                  <a:pt x="0" y="0"/>
                </a:moveTo>
                <a:lnTo>
                  <a:pt x="3730618" y="0"/>
                </a:lnTo>
                <a:lnTo>
                  <a:pt x="3730618" y="5048770"/>
                </a:lnTo>
                <a:lnTo>
                  <a:pt x="0" y="5048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07049" y="2741723"/>
            <a:ext cx="3916474" cy="4905286"/>
          </a:xfrm>
          <a:custGeom>
            <a:avLst/>
            <a:gdLst/>
            <a:ahLst/>
            <a:cxnLst/>
            <a:rect l="l" t="t" r="r" b="b"/>
            <a:pathLst>
              <a:path w="3916474" h="4905286">
                <a:moveTo>
                  <a:pt x="0" y="0"/>
                </a:moveTo>
                <a:lnTo>
                  <a:pt x="3916473" y="0"/>
                </a:lnTo>
                <a:lnTo>
                  <a:pt x="3916473" y="4905287"/>
                </a:lnTo>
                <a:lnTo>
                  <a:pt x="0" y="490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2992137" y="1437659"/>
            <a:ext cx="2213327" cy="6729409"/>
          </a:xfrm>
          <a:custGeom>
            <a:avLst/>
            <a:gdLst/>
            <a:ahLst/>
            <a:cxnLst/>
            <a:rect l="l" t="t" r="r" b="b"/>
            <a:pathLst>
              <a:path w="2213327" h="6729409">
                <a:moveTo>
                  <a:pt x="0" y="0"/>
                </a:moveTo>
                <a:lnTo>
                  <a:pt x="2213327" y="0"/>
                </a:lnTo>
                <a:lnTo>
                  <a:pt x="2213327" y="6729409"/>
                </a:lnTo>
                <a:lnTo>
                  <a:pt x="0" y="6729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729887" y="7862235"/>
            <a:ext cx="4145245" cy="2310465"/>
            <a:chOff x="0" y="0"/>
            <a:chExt cx="5526993" cy="3080620"/>
          </a:xfrm>
        </p:grpSpPr>
        <p:sp>
          <p:nvSpPr>
            <p:cNvPr id="6" name="TextBox 6"/>
            <p:cNvSpPr txBox="1"/>
            <p:nvPr/>
          </p:nvSpPr>
          <p:spPr>
            <a:xfrm>
              <a:off x="0" y="688293"/>
              <a:ext cx="5526993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초반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부스터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또는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별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아이템을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먹을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시에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캐릭터의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크기와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속도가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빨라지고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,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기문들을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부시고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다닌다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무적 효과 (부스터)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07049" y="7790493"/>
            <a:ext cx="4145245" cy="938865"/>
            <a:chOff x="0" y="0"/>
            <a:chExt cx="5526993" cy="1251820"/>
          </a:xfrm>
        </p:grpSpPr>
        <p:sp>
          <p:nvSpPr>
            <p:cNvPr id="9" name="TextBox 9"/>
            <p:cNvSpPr txBox="1"/>
            <p:nvPr/>
          </p:nvSpPr>
          <p:spPr>
            <a:xfrm>
              <a:off x="0" y="688293"/>
              <a:ext cx="5526993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결승선에 도달하면 게임 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게임 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4995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게임 진행 흐름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39778" y="2942958"/>
            <a:ext cx="151804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152544"/>
                </a:solidFill>
                <a:ea typeface="Nanum Gothic"/>
              </a:rPr>
              <a:t>아이템</a:t>
            </a:r>
            <a:r>
              <a:rPr lang="en-US" sz="2400" dirty="0">
                <a:solidFill>
                  <a:srgbClr val="152544"/>
                </a:solidFill>
                <a:ea typeface="Nanum Gothic"/>
              </a:rPr>
              <a:t> </a:t>
            </a:r>
            <a:r>
              <a:rPr lang="en-US" sz="2400" dirty="0" err="1">
                <a:solidFill>
                  <a:srgbClr val="152544"/>
                </a:solidFill>
                <a:ea typeface="Nanum Gothic"/>
              </a:rPr>
              <a:t>설명</a:t>
            </a:r>
            <a:endParaRPr lang="en-US" sz="2400" dirty="0">
              <a:solidFill>
                <a:srgbClr val="152544"/>
              </a:solidFill>
              <a:ea typeface="Nanum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6E996-CB76-44D5-1ABE-E84E1ABA8B51}"/>
              </a:ext>
            </a:extLst>
          </p:cNvPr>
          <p:cNvSpPr txBox="1"/>
          <p:nvPr/>
        </p:nvSpPr>
        <p:spPr>
          <a:xfrm>
            <a:off x="13339778" y="5998829"/>
            <a:ext cx="1518047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152544"/>
                </a:solidFill>
                <a:ea typeface="Nanum Gothic"/>
              </a:rPr>
              <a:t>UI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9C854E-D096-AD08-8C45-F63929A147AB}"/>
              </a:ext>
            </a:extLst>
          </p:cNvPr>
          <p:cNvSpPr txBox="1"/>
          <p:nvPr/>
        </p:nvSpPr>
        <p:spPr>
          <a:xfrm>
            <a:off x="10734096" y="6682326"/>
            <a:ext cx="6868103" cy="1349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생명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UI : 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플레이어의 생명 개수를 나타낸다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.</a:t>
            </a:r>
          </a:p>
          <a:p>
            <a:pPr algn="ctr">
              <a:lnSpc>
                <a:spcPts val="3600"/>
              </a:lnSpc>
            </a:pP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점수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UI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: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 플레이어가 얻은 점수량을 나타낸다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.</a:t>
            </a:r>
          </a:p>
          <a:p>
            <a:pPr algn="ctr">
              <a:lnSpc>
                <a:spcPts val="3600"/>
              </a:lnSpc>
            </a:pPr>
            <a:r>
              <a:rPr lang="ko-KR" altLang="en-US" sz="2400" dirty="0" err="1">
                <a:solidFill>
                  <a:srgbClr val="152544"/>
                </a:solidFill>
                <a:ea typeface="Nanum Gothic"/>
              </a:rPr>
              <a:t>미니맵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 및 거리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: 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플레이어가 이동한 거리를 나타낸다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.</a:t>
            </a:r>
            <a:endParaRPr lang="en-US" sz="2400" dirty="0">
              <a:solidFill>
                <a:srgbClr val="152544"/>
              </a:solidFill>
              <a:ea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개발 일정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1740" y="4809699"/>
            <a:ext cx="1721621" cy="1373092"/>
            <a:chOff x="0" y="0"/>
            <a:chExt cx="2295495" cy="1830789"/>
          </a:xfrm>
        </p:grpSpPr>
        <p:sp>
          <p:nvSpPr>
            <p:cNvPr id="4" name="TextBox 4"/>
            <p:cNvSpPr txBox="1"/>
            <p:nvPr/>
          </p:nvSpPr>
          <p:spPr>
            <a:xfrm>
              <a:off x="0" y="495863"/>
              <a:ext cx="2295495" cy="996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리소스 수집</a:t>
              </a:r>
            </a:p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"/>
                </a:rPr>
                <a:t>(캐릭터 스프라이터, 효과음, bgm 등)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1주차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430549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428644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33429" y="430549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30178" y="430549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35253" y="430549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0328" y="426739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35853" y="430549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024342" y="4305490"/>
            <a:ext cx="323850" cy="323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836514" y="4305490"/>
            <a:ext cx="323850" cy="323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834544" y="2894299"/>
            <a:ext cx="1721621" cy="1118961"/>
            <a:chOff x="0" y="0"/>
            <a:chExt cx="2295495" cy="149194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캐릭터 이동 구현</a:t>
              </a:r>
            </a:p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"/>
                </a:rPr>
                <a:t>(좌,우 계속 이동)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2주차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69368" y="4809699"/>
            <a:ext cx="1721621" cy="1118961"/>
            <a:chOff x="0" y="0"/>
            <a:chExt cx="2295495" cy="149194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종스크롤 배경 만들기 및 기문 구현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3주차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636368" y="2894299"/>
            <a:ext cx="1721621" cy="1118961"/>
            <a:chOff x="0" y="0"/>
            <a:chExt cx="2295495" cy="149194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별 아이템 및 출발 부스터 구현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4주차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141443" y="4809699"/>
            <a:ext cx="1721621" cy="1373092"/>
            <a:chOff x="0" y="0"/>
            <a:chExt cx="2295495" cy="1830789"/>
          </a:xfrm>
        </p:grpSpPr>
        <p:sp>
          <p:nvSpPr>
            <p:cNvPr id="33" name="TextBox 33"/>
            <p:cNvSpPr txBox="1"/>
            <p:nvPr/>
          </p:nvSpPr>
          <p:spPr>
            <a:xfrm>
              <a:off x="0" y="495863"/>
              <a:ext cx="2295495" cy="996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미니맵 구현, 하트아이템 및 하트 UI,점수 UI 구현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5주차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45089" y="2894299"/>
            <a:ext cx="1721621" cy="864831"/>
            <a:chOff x="0" y="0"/>
            <a:chExt cx="2295495" cy="1153107"/>
          </a:xfrm>
        </p:grpSpPr>
        <p:sp>
          <p:nvSpPr>
            <p:cNvPr id="36" name="TextBox 36"/>
            <p:cNvSpPr txBox="1"/>
            <p:nvPr/>
          </p:nvSpPr>
          <p:spPr>
            <a:xfrm>
              <a:off x="0" y="495863"/>
              <a:ext cx="2295495" cy="318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경로에 포인트 생성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6주차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325457" y="4809699"/>
            <a:ext cx="1721621" cy="864831"/>
            <a:chOff x="0" y="0"/>
            <a:chExt cx="2295495" cy="1153107"/>
          </a:xfrm>
        </p:grpSpPr>
        <p:sp>
          <p:nvSpPr>
            <p:cNvPr id="39" name="TextBox 39"/>
            <p:cNvSpPr txBox="1"/>
            <p:nvPr/>
          </p:nvSpPr>
          <p:spPr>
            <a:xfrm>
              <a:off x="0" y="495863"/>
              <a:ext cx="2295495" cy="318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효과음 및 BGM구현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7주차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6047078" y="2894299"/>
            <a:ext cx="1721621" cy="1118961"/>
            <a:chOff x="0" y="0"/>
            <a:chExt cx="2295495" cy="1491948"/>
          </a:xfrm>
        </p:grpSpPr>
        <p:sp>
          <p:nvSpPr>
            <p:cNvPr id="42" name="TextBox 42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전체적인 게임 수정 및 완성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7주차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251</Words>
  <Application>Microsoft Office PowerPoint</Application>
  <PresentationFormat>사용자 지정</PresentationFormat>
  <Paragraphs>49</Paragraphs>
  <Slides>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Nanum Gothic Bold</vt:lpstr>
      <vt:lpstr>Calibri</vt:lpstr>
      <vt:lpstr>Arial</vt:lpstr>
      <vt:lpstr>Nanum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dc:creator>서가은</dc:creator>
  <cp:lastModifiedBy>가은 서</cp:lastModifiedBy>
  <cp:revision>4</cp:revision>
  <dcterms:created xsi:type="dcterms:W3CDTF">2006-08-16T00:00:00Z</dcterms:created>
  <dcterms:modified xsi:type="dcterms:W3CDTF">2023-10-14T04:30:26Z</dcterms:modified>
  <dc:identifier>DAFxJj0bO2A</dc:identifier>
</cp:coreProperties>
</file>